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383" r:id="rId4"/>
    <p:sldId id="384" r:id="rId5"/>
    <p:sldId id="336" r:id="rId6"/>
    <p:sldId id="420" r:id="rId7"/>
    <p:sldId id="421" r:id="rId8"/>
    <p:sldId id="422" r:id="rId9"/>
    <p:sldId id="424" r:id="rId10"/>
    <p:sldId id="425" r:id="rId11"/>
    <p:sldId id="385" r:id="rId12"/>
    <p:sldId id="386" r:id="rId13"/>
    <p:sldId id="395" r:id="rId14"/>
    <p:sldId id="400" r:id="rId15"/>
    <p:sldId id="401" r:id="rId16"/>
    <p:sldId id="402" r:id="rId17"/>
    <p:sldId id="403" r:id="rId18"/>
    <p:sldId id="387" r:id="rId19"/>
    <p:sldId id="388" r:id="rId20"/>
    <p:sldId id="399" r:id="rId21"/>
    <p:sldId id="389" r:id="rId22"/>
    <p:sldId id="343" r:id="rId23"/>
    <p:sldId id="344" r:id="rId24"/>
    <p:sldId id="345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4" r:id="rId35"/>
    <p:sldId id="426" r:id="rId36"/>
    <p:sldId id="418" r:id="rId37"/>
    <p:sldId id="42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60"/>
  </p:normalViewPr>
  <p:slideViewPr>
    <p:cSldViewPr>
      <p:cViewPr>
        <p:scale>
          <a:sx n="33" d="100"/>
          <a:sy n="33" d="100"/>
        </p:scale>
        <p:origin x="-3888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2E1F-63B7-47AE-BAB5-75D0BE9E1348}" type="datetimeFigureOut">
              <a:rPr lang="cs-CZ" smtClean="0"/>
              <a:pPr/>
              <a:t>25.08.2019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276C-E57D-4D3D-98E7-15F967912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3.png@01D20DB7.E76E7DC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hyperlink" Target="https://www.google.com/url?sa=i&amp;rct=j&amp;q=&amp;esrc=s&amp;source=images&amp;cd=&amp;cad=rja&amp;uact=8&amp;ved=2ahUKEwi1vuPytsfhAhUEUlAKHdZvAlMQjRx6BAgBEAU&amp;url=https://www.koupelnovevybaveni.cz/ideal-standard-hotline-vana-1700-x-750-mm-bila-k274601&amp;psig=AOvVaw0tJR2y601TeP9GDd1HpI_A&amp;ust=1555050951242090" TargetMode="External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hyperlink" Target="https://www.google.com/url?sa=i&amp;rct=j&amp;q=&amp;esrc=s&amp;source=images&amp;cd=&amp;cad=rja&amp;uact=8&amp;ved=2ahUKEwiWl4vntsfhAhUMZlAKHZRZBUUQjRx6BAgBEAU&amp;url=https://www.hezkakoupelna.cz/ideal-standard-hotline-vana-1700-x-750-mm-bila-k274601&amp;psig=AOvVaw0tJR2y601TeP9GDd1HpI_A&amp;ust=1555050951242090" TargetMode="Externa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.png"/><Relationship Id="rId7" Type="http://schemas.openxmlformats.org/officeDocument/2006/relationships/image" Target="../media/image64.jpe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upelny-ptace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BD Drozdovice</a:t>
            </a:r>
            <a:br>
              <a:rPr lang="cs-CZ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cs-CZ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26.7.2019</a:t>
            </a:r>
            <a:br>
              <a:rPr lang="cs-CZ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cs-CZ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Zařizovací předměty + Dlažby</a:t>
            </a:r>
            <a:endParaRPr lang="cs-CZ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6381328"/>
            <a:ext cx="3096344" cy="288032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Vypracoval: Pavelková Lenka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8" name="Obrázek 7" descr="Logo PTÁČEK - velkoobchod, a.s.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04248" y="188640"/>
            <a:ext cx="2152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Souprava na upevnění umyvadel -- M10x120 mm  NY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4338" name="Picture 2" descr="C:\Users\pavelkoval\AppData\Local\Microsoft\Windows\INetCache\IE\61DE88E5\solida-sada-sroubu-pro-upevneni-umyvadel-3602XXXX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333625"/>
            <a:ext cx="35623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904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 </a:t>
            </a:r>
            <a:br>
              <a:rPr lang="cs-CZ" sz="2000" b="1" i="1" dirty="0" smtClean="0">
                <a:solidFill>
                  <a:schemeClr val="tx2"/>
                </a:solidFill>
              </a:rPr>
            </a:br>
            <a:r>
              <a:rPr lang="cs-CZ" sz="2000" b="1" i="1" dirty="0" err="1">
                <a:solidFill>
                  <a:schemeClr val="tx2"/>
                </a:solidFill>
              </a:rPr>
              <a:t>Předstěnové</a:t>
            </a:r>
            <a:r>
              <a:rPr lang="cs-CZ" sz="2000" b="1" i="1" dirty="0">
                <a:solidFill>
                  <a:schemeClr val="tx2"/>
                </a:solidFill>
              </a:rPr>
              <a:t> systémy modul pro WC </a:t>
            </a:r>
            <a:r>
              <a:rPr lang="cs-CZ" sz="2000" b="1" i="1" dirty="0" err="1">
                <a:solidFill>
                  <a:schemeClr val="tx2"/>
                </a:solidFill>
              </a:rPr>
              <a:t>Easy</a:t>
            </a:r>
            <a:r>
              <a:rPr lang="cs-CZ" sz="2000" b="1" i="1" dirty="0">
                <a:solidFill>
                  <a:schemeClr val="tx2"/>
                </a:solidFill>
              </a:rPr>
              <a:t> </a:t>
            </a:r>
            <a:r>
              <a:rPr lang="cs-CZ" sz="2000" b="1" i="1" dirty="0" err="1">
                <a:solidFill>
                  <a:schemeClr val="tx2"/>
                </a:solidFill>
              </a:rPr>
              <a:t>Easy</a:t>
            </a:r>
            <a:r>
              <a:rPr lang="cs-CZ" sz="2000" b="1" i="1" dirty="0">
                <a:solidFill>
                  <a:schemeClr val="tx2"/>
                </a:solidFill>
              </a:rPr>
              <a:t> New </a:t>
            </a:r>
            <a:r>
              <a:rPr lang="cs-CZ" sz="2000" b="1" i="1" dirty="0" err="1">
                <a:solidFill>
                  <a:schemeClr val="tx2"/>
                </a:solidFill>
              </a:rPr>
              <a:t>předs</a:t>
            </a:r>
            <a:r>
              <a:rPr lang="cs-CZ" sz="2000" b="1" i="1" dirty="0">
                <a:solidFill>
                  <a:schemeClr val="tx2"/>
                </a:solidFill>
              </a:rPr>
              <a:t>. modul WC - </a:t>
            </a:r>
            <a:r>
              <a:rPr lang="cs-CZ" sz="2000" b="1" i="1" dirty="0" err="1">
                <a:solidFill>
                  <a:schemeClr val="tx2"/>
                </a:solidFill>
              </a:rPr>
              <a:t>sádromodul</a:t>
            </a:r>
            <a:r>
              <a:rPr lang="cs-CZ" sz="2000" b="1" i="1" dirty="0">
                <a:solidFill>
                  <a:schemeClr val="tx2"/>
                </a:solidFill>
              </a:rPr>
              <a:t> pro suchou instalaci - stavební výška 1,2m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4" name="Picture 2" descr="C:\Users\pavelkoval\AppData\Local\Microsoft\Windows\INetCache\IE\K838KHLQ\Easy-Sadromodul-predstenovy-modul-EAM21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3204"/>
            <a:ext cx="1803310" cy="410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23204"/>
            <a:ext cx="4728567" cy="369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934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tx2"/>
                </a:solidFill>
              </a:rPr>
              <a:t>Předstěnové </a:t>
            </a:r>
            <a:r>
              <a:rPr lang="it-IT" sz="2000" b="1" i="1" dirty="0">
                <a:solidFill>
                  <a:schemeClr val="tx2"/>
                </a:solidFill>
              </a:rPr>
              <a:t>systémy ovládací desky Easy Easy  bílá </a:t>
            </a: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3074" name="Picture 2" descr="C:\Users\pavelkoval\AppData\Local\Microsoft\Windows\INetCache\IE\U3Q4LXXM\ALCA_PLAST_ovladaci-tlacitko_EAT8.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626240"/>
            <a:ext cx="5443859" cy="36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37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k sanitární keramice - -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izolační deska pro závěsné WC a bidet  bílá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026" name="Picture 2" descr="C:\Users\pavelkoval\AppData\Local\Microsoft\Windows\INetCache\IE\U3Q4LXXM\CONCEPT_izolacni-deska-pro-zavesne-WC-a-bid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938" y="1556792"/>
            <a:ext cx="37719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85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Umyvadlo nábytkové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s otvorem </a:t>
            </a:r>
            <a:r>
              <a:rPr lang="cs-CZ" sz="2000" b="1" i="1" dirty="0" err="1">
                <a:solidFill>
                  <a:schemeClr val="tx2"/>
                </a:solidFill>
              </a:rPr>
              <a:t>Connect</a:t>
            </a:r>
            <a:r>
              <a:rPr lang="cs-CZ" sz="2000" b="1" i="1" dirty="0">
                <a:solidFill>
                  <a:schemeClr val="tx2"/>
                </a:solidFill>
              </a:rPr>
              <a:t> Air , s přepadem 60x46x16 cm bílá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0242" name="Picture 2" descr="C:\Users\pavelkoval\AppData\Local\Microsoft\Windows\INetCache\IE\U3Q4LXXM\IDEAL_STANDARD-CONNECT-AIR-umyvadlo-E029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00" y="2637553"/>
            <a:ext cx="4111576" cy="17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velkoval\AppData\Local\Microsoft\Windows\INetCache\IE\YQDGU46S\IDEAL_STANDARD-CONNECT-AIR-umyvadlo-E0298-0298-0299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898" y="1340768"/>
            <a:ext cx="4232425" cy="43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24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Baterie umyvadlová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stojánková páková </a:t>
            </a:r>
            <a:r>
              <a:rPr lang="cs-CZ" sz="2000" b="1" i="1" dirty="0" err="1">
                <a:solidFill>
                  <a:schemeClr val="tx2"/>
                </a:solidFill>
              </a:rPr>
              <a:t>Ceraflex</a:t>
            </a:r>
            <a:r>
              <a:rPr lang="cs-CZ" sz="2000" b="1" i="1" dirty="0">
                <a:solidFill>
                  <a:schemeClr val="tx2"/>
                </a:solidFill>
              </a:rPr>
              <a:t> Grande DN 15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1266" name="Picture 2" descr="C:\Users\pavelkoval\AppData\Local\Microsoft\Windows\INetCache\IE\MNEGE9NW\IdealStandard_Ceraflex_Grande_umyvadlova_baterie_B1713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7808"/>
            <a:ext cx="2833560" cy="39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avelkoval\AppData\Local\Microsoft\Windows\INetCache\IE\U3Q4LXXM\IdealStandard_Ceraflex_Grande_umyvadlova_baterie_B1713AA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738239" cy="39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980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k sifonům - -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výpusť umyv., </a:t>
            </a:r>
            <a:r>
              <a:rPr lang="cs-CZ" sz="2000" b="1" i="1" dirty="0" err="1">
                <a:solidFill>
                  <a:schemeClr val="tx2"/>
                </a:solidFill>
              </a:rPr>
              <a:t>click</a:t>
            </a:r>
            <a:r>
              <a:rPr lang="cs-CZ" sz="2000" b="1" i="1" dirty="0">
                <a:solidFill>
                  <a:schemeClr val="tx2"/>
                </a:solidFill>
              </a:rPr>
              <a:t>/</a:t>
            </a:r>
            <a:r>
              <a:rPr lang="cs-CZ" sz="2000" b="1" i="1" dirty="0" err="1">
                <a:solidFill>
                  <a:schemeClr val="tx2"/>
                </a:solidFill>
              </a:rPr>
              <a:t>clack</a:t>
            </a:r>
            <a:r>
              <a:rPr lang="cs-CZ" sz="2000" b="1" i="1" dirty="0">
                <a:solidFill>
                  <a:schemeClr val="tx2"/>
                </a:solidFill>
              </a:rPr>
              <a:t> kulatý nízký, velká zátka 5/4"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2290" name="Picture 2" descr="C:\Users\pavelkoval\AppData\Local\Microsoft\Windows\INetCache\IE\ELA6IJSK\CONCEPT_umyvadlova_vypust_PT1003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0926"/>
            <a:ext cx="2246885" cy="36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187" y="1911088"/>
            <a:ext cx="3264058" cy="37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20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Sifon umyvadlový , mosazný </a:t>
            </a:r>
            <a:r>
              <a:rPr lang="cs-CZ" sz="2000" b="1" i="1" dirty="0" err="1">
                <a:solidFill>
                  <a:schemeClr val="tx2"/>
                </a:solidFill>
              </a:rPr>
              <a:t>Easy</a:t>
            </a:r>
            <a:r>
              <a:rPr lang="cs-CZ" sz="2000" b="1" i="1" dirty="0">
                <a:solidFill>
                  <a:schemeClr val="tx2"/>
                </a:solidFill>
              </a:rPr>
              <a:t> trubkový 5/4",32 mm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3314" name="Picture 2" descr="C:\Users\pavelkoval\AppData\Local\Microsoft\Windows\INetCache\IE\MNEGE9NW\JA S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3202"/>
            <a:ext cx="3379662" cy="19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avelkoval\AppData\Local\Microsoft\Windows\INetCache\IE\U3Q4LXXM\TN_JAS1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278" y="2420888"/>
            <a:ext cx="3571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29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err="1">
                <a:solidFill>
                  <a:schemeClr val="tx2"/>
                </a:solidFill>
              </a:rPr>
              <a:t>Ventil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rohový</a:t>
            </a:r>
            <a:r>
              <a:rPr lang="en-US" sz="2000" b="1" i="1" dirty="0">
                <a:solidFill>
                  <a:schemeClr val="tx2"/>
                </a:solidFill>
              </a:rPr>
              <a:t> Schell - </a:t>
            </a:r>
            <a:r>
              <a:rPr lang="en-US" sz="2000" b="1" i="1" dirty="0" err="1">
                <a:solidFill>
                  <a:schemeClr val="tx2"/>
                </a:solidFill>
              </a:rPr>
              <a:t>Sanland</a:t>
            </a:r>
            <a:r>
              <a:rPr lang="en-US" sz="2000" b="1" i="1" dirty="0">
                <a:solidFill>
                  <a:schemeClr val="tx2"/>
                </a:solidFill>
              </a:rPr>
              <a:t> bez </a:t>
            </a:r>
            <a:r>
              <a:rPr lang="en-US" sz="2000" b="1" i="1" dirty="0" err="1">
                <a:solidFill>
                  <a:schemeClr val="tx2"/>
                </a:solidFill>
              </a:rPr>
              <a:t>matky</a:t>
            </a:r>
            <a:r>
              <a:rPr lang="en-US" sz="2000" b="1" i="1" dirty="0">
                <a:solidFill>
                  <a:schemeClr val="tx2"/>
                </a:solidFill>
              </a:rPr>
              <a:t> s GUM.TĚSNĚNÍM, s NEREZ SÍTKEM 3/8"x1/2" </a:t>
            </a:r>
            <a:r>
              <a:rPr lang="en-US" sz="2000" b="1" i="1" dirty="0" err="1">
                <a:solidFill>
                  <a:schemeClr val="tx2"/>
                </a:solidFill>
              </a:rPr>
              <a:t>chrom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3314" name="Picture 2" descr="C:\Users\pavelkoval\AppData\Local\Microsoft\Windows\INetCache\IE\4U485CML\Schell-Sanland-rohovy-ventil-97058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avelkoval\AppData\Local\Microsoft\Windows\INetCache\IE\CWFD0Q8J\Schell-Sanland-rohovy-ventil-970580000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66" y="2204864"/>
            <a:ext cx="3619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11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Souprava na upevnění umyvadel -- M10x120 mm  NY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4338" name="Picture 2" descr="C:\Users\pavelkoval\AppData\Local\Microsoft\Windows\INetCache\IE\61DE88E5\solida-sada-sroubu-pro-upevneni-umyvadel-3602XXXX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333625"/>
            <a:ext cx="35623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69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WC závěsné </a:t>
            </a:r>
            <a:r>
              <a:rPr lang="cs-CZ" sz="2000" b="1" i="1" dirty="0" err="1" smtClean="0">
                <a:solidFill>
                  <a:schemeClr val="tx2"/>
                </a:solidFill>
              </a:rPr>
              <a:t>Ideal</a:t>
            </a:r>
            <a:r>
              <a:rPr lang="cs-CZ" sz="2000" b="1" i="1" dirty="0" smtClean="0">
                <a:solidFill>
                  <a:schemeClr val="tx2"/>
                </a:solidFill>
              </a:rPr>
              <a:t> Standard odpad vodorovný </a:t>
            </a:r>
            <a:r>
              <a:rPr lang="cs-CZ" sz="2000" b="1" i="1" dirty="0" err="1" smtClean="0">
                <a:solidFill>
                  <a:schemeClr val="tx2"/>
                </a:solidFill>
              </a:rPr>
              <a:t>Tesi</a:t>
            </a:r>
            <a:r>
              <a:rPr lang="cs-CZ" sz="2000" b="1" i="1" dirty="0" smtClean="0">
                <a:solidFill>
                  <a:schemeClr val="tx2"/>
                </a:solidFill>
              </a:rPr>
              <a:t> s AQUABLADE technologií 360x530x337mm</a:t>
            </a:r>
            <a:br>
              <a:rPr lang="cs-CZ" sz="2000" b="1" i="1" dirty="0" smtClean="0">
                <a:solidFill>
                  <a:schemeClr val="tx2"/>
                </a:solidFill>
              </a:rPr>
            </a:b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4" name="Picture 2" descr="C:\Users\pavelkoval\AppData\Local\Microsoft\Windows\INetCache\IE\0RG4ID17\IDEAL_STANDARD-TESI-zavesny-klozet-T007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80" y="1496595"/>
            <a:ext cx="2084536" cy="18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826" y="1411818"/>
            <a:ext cx="2347912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738" y="1411818"/>
            <a:ext cx="3279582" cy="34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24119"/>
            <a:ext cx="2325768" cy="74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5591"/>
            <a:ext cx="2052803" cy="8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86" y="3491552"/>
            <a:ext cx="1502470" cy="10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7242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avelkoval\AppData\Local\Microsoft\Windows\INetCache\IE\ELA6IJSK\IDEAL_STANDARD-TESI-zavesny-klozet-T007901-te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288" y="3926160"/>
            <a:ext cx="2994670" cy="26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1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Vana </a:t>
            </a:r>
            <a:r>
              <a:rPr lang="cs-CZ" sz="2000" b="1" i="1" dirty="0">
                <a:solidFill>
                  <a:schemeClr val="tx2"/>
                </a:solidFill>
              </a:rPr>
              <a:t>plastová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klasická </a:t>
            </a:r>
            <a:r>
              <a:rPr lang="cs-CZ" sz="2000" b="1" i="1" dirty="0" err="1">
                <a:solidFill>
                  <a:schemeClr val="tx2"/>
                </a:solidFill>
              </a:rPr>
              <a:t>Hotline</a:t>
            </a:r>
            <a:r>
              <a:rPr lang="cs-CZ" sz="2000" b="1" i="1" dirty="0">
                <a:solidFill>
                  <a:schemeClr val="tx2"/>
                </a:solidFill>
              </a:rPr>
              <a:t> New </a:t>
            </a:r>
            <a:r>
              <a:rPr lang="cs-CZ" sz="2000" b="1" i="1" dirty="0" smtClean="0">
                <a:solidFill>
                  <a:schemeClr val="tx2"/>
                </a:solidFill>
              </a:rPr>
              <a:t>180x80 </a:t>
            </a:r>
            <a:r>
              <a:rPr lang="cs-CZ" sz="2000" b="1" i="1" dirty="0">
                <a:solidFill>
                  <a:schemeClr val="tx2"/>
                </a:solidFill>
              </a:rPr>
              <a:t>cm bílá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5122" name="Picture 2" descr="K2746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447" y="3789039"/>
            <a:ext cx="4412947" cy="2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K2746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3836"/>
            <a:ext cx="4963927" cy="220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K2746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107" y="1483836"/>
            <a:ext cx="3376712" cy="42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3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k vanám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- nohy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6146" name="Picture 2" descr="C:\Users\pavelkoval\AppData\Local\Microsoft\Windows\INetCache\IE\YQDGU46S\K7318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295404" cy="25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58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Sifon vanový - plastový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s kulatou  zátkou a ovládáním 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7170" name="Picture 2" descr="C:\Users\pavelkoval\AppData\Local\Microsoft\Windows\INetCache\IE\ELA6IJSK\CONCEPT-vanovy-sifon-PT100501C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111720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velkoval\AppData\Local\Microsoft\Windows\INetCache\IE\MNEGE9NW\CONCEPT-vanovy-sifon-PT100501CRM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2021991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21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Baterie vanová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nástěnná páková </a:t>
            </a:r>
            <a:r>
              <a:rPr lang="cs-CZ" sz="2000" b="1" i="1" dirty="0" err="1">
                <a:solidFill>
                  <a:schemeClr val="tx2"/>
                </a:solidFill>
              </a:rPr>
              <a:t>Ceraflex</a:t>
            </a:r>
            <a:r>
              <a:rPr lang="cs-CZ" sz="2000" b="1" i="1" dirty="0">
                <a:solidFill>
                  <a:schemeClr val="tx2"/>
                </a:solidFill>
              </a:rPr>
              <a:t> bez příslušenství 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8194" name="Picture 2" descr="C:\Users\pavelkoval\AppData\Local\Microsoft\Windows\INetCache\IE\U3Q4LXXM\Ideal_Standard_CeraFlex_vanova_baterie_B1721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12102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velkoval\AppData\Local\Microsoft\Windows\INetCache\IE\ELA6IJSK\Ideal_Standard_CeraFlex_vanova_baterie_B1721AA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876" y="1352029"/>
            <a:ext cx="2461008" cy="44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62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err="1">
                <a:solidFill>
                  <a:schemeClr val="tx2"/>
                </a:solidFill>
              </a:rPr>
              <a:t>Sprcha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sprchový</a:t>
            </a:r>
            <a:r>
              <a:rPr lang="en-US" sz="2000" b="1" i="1" dirty="0">
                <a:solidFill>
                  <a:schemeClr val="tx2"/>
                </a:solidFill>
              </a:rPr>
              <a:t> set Ideal Standard </a:t>
            </a:r>
            <a:r>
              <a:rPr lang="en-US" sz="2000" b="1" i="1" dirty="0" err="1">
                <a:solidFill>
                  <a:schemeClr val="tx2"/>
                </a:solidFill>
              </a:rPr>
              <a:t>Idealrain</a:t>
            </a:r>
            <a:r>
              <a:rPr lang="en-US" sz="2000" b="1" i="1" dirty="0">
                <a:solidFill>
                  <a:schemeClr val="tx2"/>
                </a:solidFill>
              </a:rPr>
              <a:t> S1 1-funkční  </a:t>
            </a:r>
            <a:r>
              <a:rPr lang="en-US" sz="2000" b="1" i="1" dirty="0" err="1">
                <a:solidFill>
                  <a:schemeClr val="tx2"/>
                </a:solidFill>
              </a:rPr>
              <a:t>chrom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9218" name="Picture 2" descr="C:\Users\pavelkoval\AppData\Local\Microsoft\Windows\INetCache\IE\YQDGU46S\B9506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5032"/>
            <a:ext cx="2681288" cy="4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81038"/>
            <a:ext cx="3378016" cy="32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734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Vanička litý mramor </a:t>
            </a:r>
            <a:r>
              <a:rPr lang="cs-CZ" sz="2000" b="1" i="1" dirty="0" err="1">
                <a:solidFill>
                  <a:schemeClr val="tx2"/>
                </a:solidFill>
              </a:rPr>
              <a:t>Easy</a:t>
            </a:r>
            <a:r>
              <a:rPr lang="cs-CZ" sz="2000" b="1" i="1" dirty="0">
                <a:solidFill>
                  <a:schemeClr val="tx2"/>
                </a:solidFill>
              </a:rPr>
              <a:t> obdélník EASY 120x80 cm bílá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5122" name="Picture 2" descr="C:\Users\pavelkoval\AppData\Local\Microsoft\Windows\INetCache\IE\U3Q4LXXM\EAS000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6022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0029"/>
            <a:ext cx="30765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136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Sifon vaničkový - plastový EASY EASTW001 (S0044) 90mm chrom/plast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6146" name="Picture 2" descr="C:\Users\pavelkoval\AppData\Local\Microsoft\Windows\INetCache\IE\MNEGE9NW\Easy-sifon-vanickovy-EASTW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518081" cy="19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velkoval\AppData\Local\Microsoft\Windows\INetCache\IE\U3Q4LXXM\Easy-sifon-vanickovy-EASTW001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64360"/>
            <a:ext cx="3457384" cy="26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436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k vaničkám </a:t>
            </a:r>
            <a:r>
              <a:rPr lang="cs-CZ" sz="2000" b="1" i="1" dirty="0" err="1">
                <a:solidFill>
                  <a:schemeClr val="tx2"/>
                </a:solidFill>
              </a:rPr>
              <a:t>Easy</a:t>
            </a:r>
            <a:r>
              <a:rPr lang="cs-CZ" sz="2000" b="1" i="1" dirty="0">
                <a:solidFill>
                  <a:schemeClr val="tx2"/>
                </a:solidFill>
              </a:rPr>
              <a:t> - EASY sada nožiček k obdélníkovým vaničkám od 100cm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7170" name="Picture 2" descr="C:\Users\pavelkoval\AppData\Local\Microsoft\Windows\INetCache\IE\ELA6IJSK\Easy-nozicky-k-vanick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43088"/>
            <a:ext cx="2857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375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Zástěna sprchová dveře - sklo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100 NEW, posuvné 1-dílné s pevným segmentem 1200x1900 mm bílá/čiré AP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8194" name="Picture 2" descr="C:\Users\pavelkoval\AppData\Local\Microsoft\Windows\INetCache\IE\YQDGU46S\PTA205_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3503"/>
            <a:ext cx="5411406" cy="38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velkoval\AppData\Local\Microsoft\Windows\INetCache\IE\ELA6IJSK\PTA204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21781"/>
            <a:ext cx="1808036" cy="23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21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Zástěna sprchová boční - sklo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100 NEW 900x1900 mm bílá/čiré AP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9218" name="Picture 2" descr="C:\Users\pavelkoval\AppData\Local\Microsoft\Windows\INetCache\IE\YQDGU46S\PTA205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179513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velkoval\AppData\Local\Microsoft\Windows\INetCache\IE\YQDGU46S\PTA205_204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5112568" cy="361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89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Systém </a:t>
            </a:r>
            <a:r>
              <a:rPr lang="cs-CZ" sz="2000" b="1" i="1" dirty="0" err="1" smtClean="0">
                <a:solidFill>
                  <a:schemeClr val="tx2"/>
                </a:solidFill>
              </a:rPr>
              <a:t>AquaBlade</a:t>
            </a:r>
            <a:r>
              <a:rPr lang="cs-CZ" sz="2000" b="1" i="1" dirty="0" smtClean="0">
                <a:solidFill>
                  <a:schemeClr val="tx2"/>
                </a:solidFill>
              </a:rPr>
              <a:t/>
            </a:r>
            <a:br>
              <a:rPr lang="cs-CZ" sz="2000" b="1" i="1" dirty="0" smtClean="0">
                <a:solidFill>
                  <a:schemeClr val="tx2"/>
                </a:solidFill>
              </a:rPr>
            </a:b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14438"/>
            <a:ext cx="78390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7115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Baterie sprchová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nástěnná páková </a:t>
            </a:r>
            <a:r>
              <a:rPr lang="cs-CZ" sz="2000" b="1" i="1" dirty="0" err="1">
                <a:solidFill>
                  <a:schemeClr val="tx2"/>
                </a:solidFill>
              </a:rPr>
              <a:t>Ceraflex</a:t>
            </a:r>
            <a:r>
              <a:rPr lang="cs-CZ" sz="2000" b="1" i="1" dirty="0">
                <a:solidFill>
                  <a:schemeClr val="tx2"/>
                </a:solidFill>
              </a:rPr>
              <a:t> , páka dolů 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0242" name="Picture 2" descr="C:\Users\pavelkoval\AppData\Local\Microsoft\Windows\INetCache\IE\U3Q4LXXM\IDEAL_STANDARD-CERAFLEX-sprchova-baterie-B1720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653532" cy="3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velkoval\AppData\Local\Microsoft\Windows\INetCache\IE\ELA6IJSK\IDEAL_STANDARD-CERAFLEX-sprchova-baterie-B1720AA_tech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85286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624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Sprcha sprchový set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</a:t>
            </a:r>
            <a:r>
              <a:rPr lang="cs-CZ" sz="2000" b="1" i="1" dirty="0" err="1">
                <a:solidFill>
                  <a:schemeClr val="tx2"/>
                </a:solidFill>
              </a:rPr>
              <a:t>Idealrain</a:t>
            </a:r>
            <a:r>
              <a:rPr lang="cs-CZ" sz="2000" b="1" i="1" dirty="0">
                <a:solidFill>
                  <a:schemeClr val="tx2"/>
                </a:solidFill>
              </a:rPr>
              <a:t> S1 s 1-funkční sprchou tyč=60 cm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1266" name="Picture 2" descr="C:\Users\pavelkoval\AppData\Local\Microsoft\Windows\INetCache\IE\U3Q4LXXM\B9501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976454" cy="36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60217"/>
            <a:ext cx="3569568" cy="39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531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Radiátor koupelnový - CONCEPT 100 KTKE 600/1860, rovný elektrický 600 W </a:t>
            </a:r>
            <a:r>
              <a:rPr lang="cs-CZ" sz="2000" b="1" i="1" dirty="0" err="1">
                <a:solidFill>
                  <a:schemeClr val="tx2"/>
                </a:solidFill>
              </a:rPr>
              <a:t>white</a:t>
            </a:r>
            <a:r>
              <a:rPr lang="cs-CZ" sz="2000" b="1" i="1" dirty="0">
                <a:solidFill>
                  <a:schemeClr val="tx2"/>
                </a:solidFill>
              </a:rPr>
              <a:t> RAL9016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3074" name="Picture 2" descr="C:\Users\pavelkoval\AppData\Local\Microsoft\Windows\INetCache\IE\4P32ORDT\Concept-koupelnovy-radi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808163"/>
            <a:ext cx="153670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891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pro radiátory - -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VS - vidlice s vypínačem IP20, 16A/250V  bílá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4098" name="Picture 2" descr="C:\Users\pavelkoval\AppData\Local\Microsoft\Windows\INetCache\IE\4P32ORDT\11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091235" cy="34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57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pro radiátory - -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zásuvkový termostat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2050" name="Picture 2" descr="C:\Users\pavelkoval\AppData\Local\Microsoft\Windows\INetCache\IE\BTPF1YR1\8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402" y="1916832"/>
            <a:ext cx="3217540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63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Společné prostory - Dlažba </a:t>
            </a:r>
            <a:r>
              <a:rPr lang="cs-CZ" sz="2000" b="1" i="1" dirty="0">
                <a:solidFill>
                  <a:schemeClr val="tx2"/>
                </a:solidFill>
              </a:rPr>
              <a:t>La </a:t>
            </a:r>
            <a:r>
              <a:rPr lang="cs-CZ" sz="2000" b="1" i="1" dirty="0" err="1">
                <a:solidFill>
                  <a:schemeClr val="tx2"/>
                </a:solidFill>
              </a:rPr>
              <a:t>Ceramica</a:t>
            </a:r>
            <a:r>
              <a:rPr lang="cs-CZ" sz="2000" b="1" i="1" dirty="0">
                <a:solidFill>
                  <a:schemeClr val="tx2"/>
                </a:solidFill>
              </a:rPr>
              <a:t> </a:t>
            </a:r>
            <a:r>
              <a:rPr lang="cs-CZ" sz="2000" b="1" i="1" dirty="0" err="1">
                <a:solidFill>
                  <a:schemeClr val="tx2"/>
                </a:solidFill>
              </a:rPr>
              <a:t>Factory</a:t>
            </a:r>
            <a:r>
              <a:rPr lang="cs-CZ" sz="2000" b="1" i="1" dirty="0">
                <a:solidFill>
                  <a:schemeClr val="tx2"/>
                </a:solidFill>
              </a:rPr>
              <a:t> </a:t>
            </a:r>
            <a:r>
              <a:rPr lang="cs-CZ" sz="2000" b="1" i="1" dirty="0" err="1">
                <a:solidFill>
                  <a:schemeClr val="tx2"/>
                </a:solidFill>
              </a:rPr>
              <a:t>Rett</a:t>
            </a:r>
            <a:r>
              <a:rPr lang="cs-CZ" sz="2000" b="1" i="1" dirty="0">
                <a:solidFill>
                  <a:schemeClr val="tx2"/>
                </a:solidFill>
              </a:rPr>
              <a:t>. 30x60 cm </a:t>
            </a:r>
            <a:r>
              <a:rPr lang="cs-CZ" sz="2000" b="1" i="1" dirty="0" err="1">
                <a:solidFill>
                  <a:schemeClr val="tx2"/>
                </a:solidFill>
              </a:rPr>
              <a:t>grey</a:t>
            </a:r>
            <a:r>
              <a:rPr lang="cs-CZ" sz="2000" b="1" i="1" dirty="0">
                <a:solidFill>
                  <a:schemeClr val="tx2"/>
                </a:solidFill>
              </a:rPr>
              <a:t> </a:t>
            </a:r>
            <a:r>
              <a:rPr lang="cs-CZ" sz="2000" b="1" i="1" dirty="0" smtClean="0">
                <a:solidFill>
                  <a:schemeClr val="tx2"/>
                </a:solidFill>
              </a:rPr>
              <a:t>, </a:t>
            </a:r>
            <a:r>
              <a:rPr lang="cs-CZ" sz="2000" b="1" i="1" dirty="0" err="1" smtClean="0">
                <a:solidFill>
                  <a:schemeClr val="tx2"/>
                </a:solidFill>
              </a:rPr>
              <a:t>greige</a:t>
            </a:r>
            <a:r>
              <a:rPr lang="cs-CZ" sz="2000" b="1" i="1" dirty="0" smtClean="0">
                <a:solidFill>
                  <a:schemeClr val="tx2"/>
                </a:solidFill>
              </a:rPr>
              <a:t>, </a:t>
            </a:r>
            <a:r>
              <a:rPr lang="cs-CZ" sz="2000" b="1" i="1" dirty="0" err="1" smtClean="0">
                <a:solidFill>
                  <a:schemeClr val="tx2"/>
                </a:solidFill>
              </a:rPr>
              <a:t>sand,beige,black</a:t>
            </a:r>
            <a:r>
              <a:rPr lang="cs-CZ" sz="2000" b="1" i="1" dirty="0" smtClean="0">
                <a:solidFill>
                  <a:schemeClr val="tx2"/>
                </a:solidFill>
              </a:rPr>
              <a:t/>
            </a:r>
            <a:br>
              <a:rPr lang="cs-CZ" sz="2000" b="1" i="1" dirty="0" smtClean="0">
                <a:solidFill>
                  <a:schemeClr val="tx2"/>
                </a:solidFill>
              </a:rPr>
            </a:b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3074" name="Picture 2" descr="C:\Users\pavelkoval\AppData\Local\Microsoft\Windows\INetCache\IE\5LKVA2FQ\Abitare-Factory-30x60,4-dlazba-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velkoval\AppData\Local\Microsoft\Windows\INetCache\IE\XCGAO0XN\Abitare-Factory-30x60,4-dlazba-grei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7272"/>
            <a:ext cx="2880000" cy="14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velkoval\AppData\Local\Microsoft\Windows\INetCache\IE\BTPF1YR1\Abitare-Factory-30x60,4-dlazba-s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56" y="2924961"/>
            <a:ext cx="2880000" cy="14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velkoval\AppData\Local\Microsoft\Windows\INetCache\IE\Q8N5Y0UC\Abitare-Factory-30x60,4-dlazba-bei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61"/>
            <a:ext cx="2880000" cy="14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velkoval\AppData\Local\Microsoft\Windows\INetCache\IE\XCGAO0XN\Abitare-Factory-30x60,4-dlazba-bl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16" y="4725144"/>
            <a:ext cx="2880000" cy="14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673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Lišta ukončovací - profil "L" 10mm/2,5m eloxovaný hliník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026" name="Picture 2" descr="C:\Users\pavelkoval\AppData\Local\Microsoft\Windows\INetCache\IE\HDVCY5KD\Profil-EU_ukoncovaci-profil-L-schodov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71575"/>
            <a:ext cx="67246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2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TmelstavebníMapeispárovacíUltracolorPlus5kg5kg110m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4" name="Picture 2" descr="C:\Users\pavelkoval\AppData\Local\Microsoft\Windows\INetCache\IE\HDVCY5KD\Mapei-Ultracolor-plus-5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479774" cy="39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14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Sedátko WC </a:t>
            </a:r>
            <a:r>
              <a:rPr lang="cs-CZ" sz="2000" b="1" i="1" dirty="0" err="1" smtClean="0">
                <a:solidFill>
                  <a:schemeClr val="tx2"/>
                </a:solidFill>
              </a:rPr>
              <a:t>Ideal</a:t>
            </a:r>
            <a:r>
              <a:rPr lang="cs-CZ" sz="2000" b="1" i="1" dirty="0" smtClean="0">
                <a:solidFill>
                  <a:schemeClr val="tx2"/>
                </a:solidFill>
              </a:rPr>
              <a:t> Standard </a:t>
            </a:r>
            <a:r>
              <a:rPr lang="cs-CZ" sz="2000" b="1" i="1" dirty="0" err="1" smtClean="0">
                <a:solidFill>
                  <a:schemeClr val="tx2"/>
                </a:solidFill>
              </a:rPr>
              <a:t>duroplastové</a:t>
            </a:r>
            <a:r>
              <a:rPr lang="cs-CZ" sz="2000" b="1" i="1" dirty="0" smtClean="0">
                <a:solidFill>
                  <a:schemeClr val="tx2"/>
                </a:solidFill>
              </a:rPr>
              <a:t> </a:t>
            </a:r>
            <a:r>
              <a:rPr lang="cs-CZ" sz="2000" b="1" i="1" dirty="0" err="1" smtClean="0">
                <a:solidFill>
                  <a:schemeClr val="tx2"/>
                </a:solidFill>
              </a:rPr>
              <a:t>Tesi</a:t>
            </a:r>
            <a:r>
              <a:rPr lang="cs-CZ" sz="2000" b="1" i="1" dirty="0" smtClean="0">
                <a:solidFill>
                  <a:schemeClr val="tx2"/>
                </a:solidFill>
              </a:rPr>
              <a:t> ultra ploché bílá</a:t>
            </a:r>
            <a:br>
              <a:rPr lang="cs-CZ" sz="2000" b="1" i="1" dirty="0" smtClean="0">
                <a:solidFill>
                  <a:schemeClr val="tx2"/>
                </a:solidFill>
              </a:rPr>
            </a:b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7410" name="Picture 2" descr="C:\Users\pavelkoval\AppData\Local\Microsoft\Windows\INetCache\IE\0RG4ID17\IDEAL_STANDARD-TESI-klozetove-sedatko-T352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528" y="2276872"/>
            <a:ext cx="45365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Umývátko klasické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s otvorem </a:t>
            </a:r>
            <a:r>
              <a:rPr lang="cs-CZ" sz="2000" b="1" i="1" dirty="0" err="1">
                <a:solidFill>
                  <a:schemeClr val="tx2"/>
                </a:solidFill>
              </a:rPr>
              <a:t>Eurovit</a:t>
            </a:r>
            <a:r>
              <a:rPr lang="cs-CZ" sz="2000" b="1" i="1" dirty="0">
                <a:solidFill>
                  <a:schemeClr val="tx2"/>
                </a:solidFill>
              </a:rPr>
              <a:t> 50x23,5 cm bílá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026" name="Picture 2" descr="C:\Users\pavelkoval\AppData\Local\Microsoft\Windows\INetCache\IE\J5CBJ5S2\R4219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390509" cy="1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elkoval\AppData\Local\Microsoft\Windows\INetCache\IE\G4M4RBPN\nĂˇkres R4219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9583"/>
            <a:ext cx="4818112" cy="25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99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Baterie umyvadlová </a:t>
            </a:r>
            <a:r>
              <a:rPr lang="cs-CZ" sz="2000" b="1" i="1" dirty="0" err="1">
                <a:solidFill>
                  <a:schemeClr val="tx2"/>
                </a:solidFill>
              </a:rPr>
              <a:t>Ideal</a:t>
            </a:r>
            <a:r>
              <a:rPr lang="cs-CZ" sz="2000" b="1" i="1" dirty="0">
                <a:solidFill>
                  <a:schemeClr val="tx2"/>
                </a:solidFill>
              </a:rPr>
              <a:t> Standard stojánková páková </a:t>
            </a:r>
            <a:r>
              <a:rPr lang="cs-CZ" sz="2000" b="1" i="1" dirty="0" err="1">
                <a:solidFill>
                  <a:schemeClr val="tx2"/>
                </a:solidFill>
              </a:rPr>
              <a:t>CeraFlex</a:t>
            </a:r>
            <a:r>
              <a:rPr lang="cs-CZ" sz="2000" b="1" i="1" dirty="0">
                <a:solidFill>
                  <a:schemeClr val="tx2"/>
                </a:solidFill>
              </a:rPr>
              <a:t> bez odtokové garnitury (5l/min) DN 15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2050" name="Picture 2" descr="C:\Users\pavelkoval\AppData\Local\Microsoft\Windows\INetCache\IE\6P2AO5Q0\IDEAL_STANDARD-CERAFLEX-umyvadlova-baterie-B1710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9051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elkoval\AppData\Local\Microsoft\Windows\INetCache\IE\FYOWPAP4\IDEAL_STANDARD-CERAFLEX-umyvadlova-baterie-B1710AA_tech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179" y="1632868"/>
            <a:ext cx="2886074" cy="41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87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Příslušenství k sifonům - - </a:t>
            </a:r>
            <a:r>
              <a:rPr lang="cs-CZ" sz="2000" b="1" i="1" dirty="0" err="1">
                <a:solidFill>
                  <a:schemeClr val="tx2"/>
                </a:solidFill>
              </a:rPr>
              <a:t>Concept</a:t>
            </a:r>
            <a:r>
              <a:rPr lang="cs-CZ" sz="2000" b="1" i="1" dirty="0">
                <a:solidFill>
                  <a:schemeClr val="tx2"/>
                </a:solidFill>
              </a:rPr>
              <a:t> výpusť umyv., </a:t>
            </a:r>
            <a:r>
              <a:rPr lang="cs-CZ" sz="2000" b="1" i="1" dirty="0" err="1">
                <a:solidFill>
                  <a:schemeClr val="tx2"/>
                </a:solidFill>
              </a:rPr>
              <a:t>click</a:t>
            </a:r>
            <a:r>
              <a:rPr lang="cs-CZ" sz="2000" b="1" i="1" dirty="0">
                <a:solidFill>
                  <a:schemeClr val="tx2"/>
                </a:solidFill>
              </a:rPr>
              <a:t>/</a:t>
            </a:r>
            <a:r>
              <a:rPr lang="cs-CZ" sz="2000" b="1" i="1" dirty="0" err="1">
                <a:solidFill>
                  <a:schemeClr val="tx2"/>
                </a:solidFill>
              </a:rPr>
              <a:t>clack</a:t>
            </a:r>
            <a:r>
              <a:rPr lang="cs-CZ" sz="2000" b="1" i="1" dirty="0">
                <a:solidFill>
                  <a:schemeClr val="tx2"/>
                </a:solidFill>
              </a:rPr>
              <a:t> kulatý vysoký, malá zátka 5/4"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3074" name="Picture 2" descr="C:\Users\pavelkoval\AppData\Local\Microsoft\Windows\INetCache\IE\J5CBJ5S2\CONCEPT_umyvadlova_vypust_PT1003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26387"/>
            <a:ext cx="1944216" cy="37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788543" cy="441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43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i="1" dirty="0">
                <a:solidFill>
                  <a:schemeClr val="tx2"/>
                </a:solidFill>
              </a:rPr>
              <a:t>Sifon umyvadlový , mosazný </a:t>
            </a:r>
            <a:r>
              <a:rPr lang="cs-CZ" sz="2000" b="1" i="1" dirty="0" err="1">
                <a:solidFill>
                  <a:schemeClr val="tx2"/>
                </a:solidFill>
              </a:rPr>
              <a:t>Easy</a:t>
            </a:r>
            <a:r>
              <a:rPr lang="cs-CZ" sz="2000" b="1" i="1" dirty="0">
                <a:solidFill>
                  <a:schemeClr val="tx2"/>
                </a:solidFill>
              </a:rPr>
              <a:t> lahvový 5/4",32 mm chrom </a:t>
            </a: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026" name="Picture 2" descr="C:\Users\pavelkoval\AppData\Local\Microsoft\Windows\INetCache\IE\04TR54XT\CA S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1733"/>
            <a:ext cx="2971878" cy="19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elkoval\AppData\Local\Microsoft\Windows\INetCache\IE\04TR54XT\TN_CAS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7051"/>
            <a:ext cx="37052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31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err="1">
                <a:solidFill>
                  <a:schemeClr val="tx2"/>
                </a:solidFill>
              </a:rPr>
              <a:t>Ventil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rohový</a:t>
            </a:r>
            <a:r>
              <a:rPr lang="en-US" sz="2000" b="1" i="1" dirty="0">
                <a:solidFill>
                  <a:schemeClr val="tx2"/>
                </a:solidFill>
              </a:rPr>
              <a:t> Schell - </a:t>
            </a:r>
            <a:r>
              <a:rPr lang="en-US" sz="2000" b="1" i="1" dirty="0" err="1">
                <a:solidFill>
                  <a:schemeClr val="tx2"/>
                </a:solidFill>
              </a:rPr>
              <a:t>Sanland</a:t>
            </a:r>
            <a:r>
              <a:rPr lang="en-US" sz="2000" b="1" i="1" dirty="0">
                <a:solidFill>
                  <a:schemeClr val="tx2"/>
                </a:solidFill>
              </a:rPr>
              <a:t> bez </a:t>
            </a:r>
            <a:r>
              <a:rPr lang="en-US" sz="2000" b="1" i="1" dirty="0" err="1">
                <a:solidFill>
                  <a:schemeClr val="tx2"/>
                </a:solidFill>
              </a:rPr>
              <a:t>matky</a:t>
            </a:r>
            <a:r>
              <a:rPr lang="en-US" sz="2000" b="1" i="1" dirty="0">
                <a:solidFill>
                  <a:schemeClr val="tx2"/>
                </a:solidFill>
              </a:rPr>
              <a:t> s GUM.TĚSNĚNÍM, s NEREZ SÍTKEM 3/8"x1/2" </a:t>
            </a:r>
            <a:r>
              <a:rPr lang="en-US" sz="2000" b="1" i="1" dirty="0" err="1">
                <a:solidFill>
                  <a:schemeClr val="tx2"/>
                </a:solidFill>
              </a:rPr>
              <a:t>chrom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endParaRPr lang="cs-CZ" sz="2000" b="1" i="1" dirty="0">
              <a:solidFill>
                <a:schemeClr val="tx2"/>
              </a:solidFill>
            </a:endParaRPr>
          </a:p>
        </p:txBody>
      </p:sp>
      <p:pic>
        <p:nvPicPr>
          <p:cNvPr id="3" name="Obrázek 2" descr="http://brnomis/Reporty/Reserved.ReportViewerWebControl.axd?ReportSession=tgydb2jlqnpfmx3uddrslmq0&amp;ControlID=275b178f4fc547e682d4ce758d87f55a&amp;Culture=1029&amp;UICulture=9&amp;ReportStack=1&amp;OpType=ReportImage&amp;StreamID=762c454c-66c9-4c80-bfb2-1e65c66703c6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21288"/>
            <a:ext cx="2390775" cy="600075"/>
          </a:xfrm>
          <a:prstGeom prst="rect">
            <a:avLst/>
          </a:prstGeom>
          <a:noFill/>
        </p:spPr>
      </p:pic>
      <p:pic>
        <p:nvPicPr>
          <p:cNvPr id="13314" name="Picture 2" descr="C:\Users\pavelkoval\AppData\Local\Microsoft\Windows\INetCache\IE\4U485CML\Schell-Sanland-rohovy-ventil-97058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avelkoval\AppData\Local\Microsoft\Windows\INetCache\IE\CWFD0Q8J\Schell-Sanland-rohovy-ventil-970580000-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66" y="2204864"/>
            <a:ext cx="3619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014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406</Words>
  <Application>Microsoft Office PowerPoint</Application>
  <PresentationFormat>Předvádění na obrazovce (4:3)</PresentationFormat>
  <Paragraphs>38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BD Drozdovice 26.7.2019 Zařizovací předměty + Dlažby</vt:lpstr>
      <vt:lpstr>WC závěsné Ideal Standard odpad vodorovný Tesi s AQUABLADE technologií 360x530x337mm </vt:lpstr>
      <vt:lpstr>Systém AquaBlade </vt:lpstr>
      <vt:lpstr>Sedátko WC Ideal Standard duroplastové Tesi ultra ploché bílá </vt:lpstr>
      <vt:lpstr>Umývátko klasické Ideal Standard s otvorem Eurovit 50x23,5 cm bílá </vt:lpstr>
      <vt:lpstr>Baterie umyvadlová Ideal Standard stojánková páková CeraFlex bez odtokové garnitury (5l/min) DN 15 chrom </vt:lpstr>
      <vt:lpstr>Příslušenství k sifonům - - Concept výpusť umyv., click/clack kulatý vysoký, malá zátka 5/4" chrom </vt:lpstr>
      <vt:lpstr>Sifon umyvadlový , mosazný Easy lahvový 5/4",32 mm chrom </vt:lpstr>
      <vt:lpstr>Ventil rohový Schell - Sanland bez matky s GUM.TĚSNĚNÍM, s NEREZ SÍTKEM 3/8"x1/2" chrom </vt:lpstr>
      <vt:lpstr>Souprava na upevnění umyvadel -- M10x120 mm  NY </vt:lpstr>
      <vt:lpstr>  Předstěnové systémy modul pro WC Easy Easy New předs. modul WC - sádromodul pro suchou instalaci - stavební výška 1,2m </vt:lpstr>
      <vt:lpstr>Předstěnové systémy ovládací desky Easy Easy  bílá </vt:lpstr>
      <vt:lpstr>Příslušenství k sanitární keramice - - Concept izolační deska pro závěsné WC a bidet  bílá </vt:lpstr>
      <vt:lpstr>Umyvadlo nábytkové Ideal Standard s otvorem Connect Air , s přepadem 60x46x16 cm bílá </vt:lpstr>
      <vt:lpstr>Baterie umyvadlová Ideal Standard stojánková páková Ceraflex Grande DN 15 chrom </vt:lpstr>
      <vt:lpstr>Příslušenství k sifonům - - Concept výpusť umyv., click/clack kulatý nízký, velká zátka 5/4" chrom </vt:lpstr>
      <vt:lpstr>Sifon umyvadlový , mosazný Easy trubkový 5/4",32 mm chrom </vt:lpstr>
      <vt:lpstr>Ventil rohový Schell - Sanland bez matky s GUM.TĚSNĚNÍM, s NEREZ SÍTKEM 3/8"x1/2" chrom </vt:lpstr>
      <vt:lpstr>Souprava na upevnění umyvadel -- M10x120 mm  NY </vt:lpstr>
      <vt:lpstr>Vana plastová Ideal Standard klasická Hotline New 180x80 cm bílá </vt:lpstr>
      <vt:lpstr>Příslušenství k vanám Ideal Standard - nohy </vt:lpstr>
      <vt:lpstr>Sifon vanový - plastový Concept s kulatou  zátkou a ovládáním  chrom </vt:lpstr>
      <vt:lpstr>Baterie vanová Ideal Standard nástěnná páková Ceraflex bez příslušenství  chrom </vt:lpstr>
      <vt:lpstr>Sprcha sprchový set Ideal Standard Idealrain S1 1-funkční  chrom </vt:lpstr>
      <vt:lpstr>Vanička litý mramor Easy obdélník EASY 120x80 cm bílá </vt:lpstr>
      <vt:lpstr>Sifon vaničkový - plastový EASY EASTW001 (S0044) 90mm chrom/plast </vt:lpstr>
      <vt:lpstr>Příslušenství k vaničkám Easy - EASY sada nožiček k obdélníkovým vaničkám od 100cm </vt:lpstr>
      <vt:lpstr>Zástěna sprchová dveře - sklo Concept 100 NEW, posuvné 1-dílné s pevným segmentem 1200x1900 mm bílá/čiré AP </vt:lpstr>
      <vt:lpstr>Zástěna sprchová boční - sklo Concept 100 NEW 900x1900 mm bílá/čiré AP </vt:lpstr>
      <vt:lpstr>Baterie sprchová Ideal Standard nástěnná páková Ceraflex , páka dolů  chrom </vt:lpstr>
      <vt:lpstr>Sprcha sprchový set Ideal Standard Idealrain S1 s 1-funkční sprchou tyč=60 cm chrom </vt:lpstr>
      <vt:lpstr>Radiátor koupelnový - CONCEPT 100 KTKE 600/1860, rovný elektrický 600 W white RAL9016 </vt:lpstr>
      <vt:lpstr>Příslušenství pro radiátory - - Concept VS - vidlice s vypínačem IP20, 16A/250V  bílá </vt:lpstr>
      <vt:lpstr>Příslušenství pro radiátory - - Concept zásuvkový termostat </vt:lpstr>
      <vt:lpstr>Společné prostory - Dlažba La Ceramica Factory Rett. 30x60 cm grey , greige, sand,beige,black </vt:lpstr>
      <vt:lpstr>Lišta ukončovací - profil "L" 10mm/2,5m eloxovaný hliník </vt:lpstr>
      <vt:lpstr>TmelstavebníMapeispárovacíUltracolorPlus5kg5kg110m</vt:lpstr>
    </vt:vector>
  </TitlesOfParts>
  <Company>PTACEK - velkoobchod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 Bartošova čtvrť 10.07.2015</dc:title>
  <dc:creator>Radek Martykán</dc:creator>
  <cp:lastModifiedBy>Tatka</cp:lastModifiedBy>
  <cp:revision>297</cp:revision>
  <dcterms:created xsi:type="dcterms:W3CDTF">2015-07-13T05:46:14Z</dcterms:created>
  <dcterms:modified xsi:type="dcterms:W3CDTF">2019-08-25T15:31:02Z</dcterms:modified>
</cp:coreProperties>
</file>